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6" r:id="rId9"/>
    <p:sldId id="269" r:id="rId10"/>
    <p:sldId id="270" r:id="rId11"/>
    <p:sldId id="272" r:id="rId12"/>
    <p:sldId id="279" r:id="rId13"/>
    <p:sldId id="273" r:id="rId14"/>
    <p:sldId id="274" r:id="rId15"/>
    <p:sldId id="275" r:id="rId16"/>
    <p:sldId id="277" r:id="rId17"/>
    <p:sldId id="280" r:id="rId18"/>
    <p:sldId id="281" r:id="rId19"/>
    <p:sldId id="278" r:id="rId20"/>
    <p:sldId id="303" r:id="rId21"/>
    <p:sldId id="282" r:id="rId22"/>
    <p:sldId id="283" r:id="rId23"/>
    <p:sldId id="271" r:id="rId24"/>
    <p:sldId id="284" r:id="rId25"/>
    <p:sldId id="286" r:id="rId26"/>
    <p:sldId id="287" r:id="rId27"/>
    <p:sldId id="304" r:id="rId28"/>
    <p:sldId id="290" r:id="rId29"/>
    <p:sldId id="305" r:id="rId30"/>
    <p:sldId id="291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6" r:id="rId39"/>
    <p:sldId id="301" r:id="rId40"/>
    <p:sldId id="30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6A6A6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52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4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9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2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4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6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6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7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9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7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7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r>
              <a:rPr lang="en-GB" sz="8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eDofE</a:t>
            </a:r>
            <a:r>
              <a:rPr lang="en-GB" sz="8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for participants &amp; leaders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walkthrough of the process….</a:t>
            </a:r>
          </a:p>
          <a:p>
            <a:r>
              <a:rPr lang="en-GB" dirty="0"/>
              <a:t>Olivia Simpson – Hampshire Scouts Top Awards ambassador</a:t>
            </a:r>
          </a:p>
          <a:p>
            <a:r>
              <a:rPr lang="en-GB" i="1" dirty="0"/>
              <a:t>V3 - Updated Feb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E0FA4-9356-4652-8C8F-39C09EE9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45" y="4632326"/>
            <a:ext cx="8998527" cy="2076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7594D-2AE8-4423-AA34-EA902301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676" y="74132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39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100" t="34120" r="11700" b="24160"/>
          <a:stretch/>
        </p:blipFill>
        <p:spPr>
          <a:xfrm>
            <a:off x="0" y="0"/>
            <a:ext cx="7339584" cy="31790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930" t="21642" r="21981" b="17276"/>
          <a:stretch/>
        </p:blipFill>
        <p:spPr>
          <a:xfrm>
            <a:off x="5248656" y="2214903"/>
            <a:ext cx="6943344" cy="46430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8" name="Rectangular Callout 17"/>
          <p:cNvSpPr/>
          <p:nvPr/>
        </p:nvSpPr>
        <p:spPr>
          <a:xfrm>
            <a:off x="560473" y="4006761"/>
            <a:ext cx="2433021" cy="1587369"/>
          </a:xfrm>
          <a:prstGeom prst="wedgeRectCallout">
            <a:avLst>
              <a:gd name="adj1" fmla="val 93583"/>
              <a:gd name="adj2" fmla="val -9415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Click on the alert to view what needs approval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9758979" y="3179065"/>
            <a:ext cx="2433021" cy="1525940"/>
          </a:xfrm>
          <a:prstGeom prst="wedgeRectCallout">
            <a:avLst>
              <a:gd name="adj1" fmla="val -158473"/>
              <a:gd name="adj2" fmla="val 10707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Check and approve if OK, otherwise query.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3D6C73-1A4C-4FB7-8D06-D512BA57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9F72A32A-7565-4788-8F62-A27179A9FE85}"/>
              </a:ext>
            </a:extLst>
          </p:cNvPr>
          <p:cNvSpPr/>
          <p:nvPr/>
        </p:nvSpPr>
        <p:spPr>
          <a:xfrm>
            <a:off x="7015942" y="5586549"/>
            <a:ext cx="1529542" cy="440872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5513F702-231A-40CB-B866-6816EB0E1085}"/>
              </a:ext>
            </a:extLst>
          </p:cNvPr>
          <p:cNvSpPr/>
          <p:nvPr/>
        </p:nvSpPr>
        <p:spPr>
          <a:xfrm>
            <a:off x="5466410" y="5586549"/>
            <a:ext cx="1549532" cy="440872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9F16A5A-AD61-40F4-A6E0-1D8261470A4D}"/>
              </a:ext>
            </a:extLst>
          </p:cNvPr>
          <p:cNvSpPr/>
          <p:nvPr/>
        </p:nvSpPr>
        <p:spPr>
          <a:xfrm>
            <a:off x="3878678" y="2602279"/>
            <a:ext cx="881744" cy="650767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C8FBFC-4A63-4000-8859-14DB017E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85FD3-5A61-4188-A492-4689637B20B7}"/>
              </a:ext>
            </a:extLst>
          </p:cNvPr>
          <p:cNvSpPr txBox="1"/>
          <p:nvPr/>
        </p:nvSpPr>
        <p:spPr>
          <a:xfrm>
            <a:off x="501533" y="1077135"/>
            <a:ext cx="8376459" cy="1077218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Participant completes programme planner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Leader approves programme planner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6FC95-E0FB-4586-A818-690E84AAC171}"/>
              </a:ext>
            </a:extLst>
          </p:cNvPr>
          <p:cNvSpPr txBox="1"/>
          <p:nvPr/>
        </p:nvSpPr>
        <p:spPr>
          <a:xfrm>
            <a:off x="501533" y="2648941"/>
            <a:ext cx="11064242" cy="2123658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participant now starts their activity averaging an hour per week. They can add evidence as they go.</a:t>
            </a:r>
          </a:p>
          <a:p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For example – photographs, documents, comments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Leaders can add evidence too.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8B4EE8-88CB-4C71-B651-7CFB183B1930}"/>
              </a:ext>
            </a:extLst>
          </p:cNvPr>
          <p:cNvSpPr txBox="1"/>
          <p:nvPr/>
        </p:nvSpPr>
        <p:spPr>
          <a:xfrm>
            <a:off x="501533" y="5267187"/>
            <a:ext cx="11064242" cy="830997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evidence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is an assessor report.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8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052" t="35105" r="36524" b="28052"/>
          <a:stretch/>
        </p:blipFill>
        <p:spPr>
          <a:xfrm>
            <a:off x="232465" y="1341805"/>
            <a:ext cx="11534274" cy="474921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ular Callout 10"/>
          <p:cNvSpPr/>
          <p:nvPr/>
        </p:nvSpPr>
        <p:spPr>
          <a:xfrm>
            <a:off x="3416969" y="6176963"/>
            <a:ext cx="2433021" cy="483820"/>
          </a:xfrm>
          <a:prstGeom prst="wedgeRectCallout">
            <a:avLst>
              <a:gd name="adj1" fmla="val -70654"/>
              <a:gd name="adj2" fmla="val -214857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Add evidence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F05BD-0AE4-4574-9493-925CA661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5B954791-A0D4-4AA4-BF84-AEC3165F1A75}"/>
              </a:ext>
            </a:extLst>
          </p:cNvPr>
          <p:cNvSpPr/>
          <p:nvPr/>
        </p:nvSpPr>
        <p:spPr>
          <a:xfrm>
            <a:off x="1019098" y="5062847"/>
            <a:ext cx="2494413" cy="36813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3DA7D-F634-49C4-B4C1-B1410A741A48}"/>
              </a:ext>
            </a:extLst>
          </p:cNvPr>
          <p:cNvSpPr txBox="1"/>
          <p:nvPr/>
        </p:nvSpPr>
        <p:spPr>
          <a:xfrm>
            <a:off x="775853" y="81601"/>
            <a:ext cx="6151419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participants add evidence on </a:t>
            </a:r>
            <a:r>
              <a:rPr lang="en-GB" sz="3600" dirty="0" err="1">
                <a:solidFill>
                  <a:srgbClr val="FF0000"/>
                </a:solidFill>
              </a:rPr>
              <a:t>eDofE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21" t="34126" r="10526" b="15842"/>
          <a:stretch/>
        </p:blipFill>
        <p:spPr>
          <a:xfrm>
            <a:off x="256674" y="1723950"/>
            <a:ext cx="9577138" cy="381239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Rectangular Callout 4"/>
          <p:cNvSpPr/>
          <p:nvPr/>
        </p:nvSpPr>
        <p:spPr>
          <a:xfrm>
            <a:off x="-33251" y="5828079"/>
            <a:ext cx="2433021" cy="1029921"/>
          </a:xfrm>
          <a:prstGeom prst="wedgeRectCallout">
            <a:avLst>
              <a:gd name="adj1" fmla="val -14610"/>
              <a:gd name="adj2" fmla="val -15302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1. Add evidence under Manage Participants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991853" y="5434671"/>
            <a:ext cx="2433021" cy="1029921"/>
          </a:xfrm>
          <a:prstGeom prst="wedgeRectCallout">
            <a:avLst>
              <a:gd name="adj1" fmla="val -14610"/>
              <a:gd name="adj2" fmla="val -15302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2. Select type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290" t="29210" r="10527" b="8053"/>
          <a:stretch/>
        </p:blipFill>
        <p:spPr>
          <a:xfrm>
            <a:off x="6373199" y="3128963"/>
            <a:ext cx="5818801" cy="372903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Rectangular Callout 8"/>
          <p:cNvSpPr/>
          <p:nvPr/>
        </p:nvSpPr>
        <p:spPr>
          <a:xfrm>
            <a:off x="9197508" y="2540922"/>
            <a:ext cx="2433021" cy="1176081"/>
          </a:xfrm>
          <a:prstGeom prst="wedgeRectCallout">
            <a:avLst>
              <a:gd name="adj1" fmla="val -46990"/>
              <a:gd name="adj2" fmla="val 19834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4. Add evidence to one or more people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6373199" y="1204322"/>
            <a:ext cx="2433021" cy="1176081"/>
          </a:xfrm>
          <a:prstGeom prst="wedgeRectCallout">
            <a:avLst>
              <a:gd name="adj1" fmla="val -4648"/>
              <a:gd name="adj2" fmla="val 22631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3. Tick if assessor report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3AFD5A-71F4-43DB-B5E0-048F8A0F5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F99B05E8-671C-43C3-A4D8-20060920B689}"/>
              </a:ext>
            </a:extLst>
          </p:cNvPr>
          <p:cNvSpPr/>
          <p:nvPr/>
        </p:nvSpPr>
        <p:spPr>
          <a:xfrm>
            <a:off x="426124" y="4464330"/>
            <a:ext cx="1868190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C70D6D-C807-4E5F-BEF6-5F2954F1429F}"/>
              </a:ext>
            </a:extLst>
          </p:cNvPr>
          <p:cNvSpPr txBox="1"/>
          <p:nvPr/>
        </p:nvSpPr>
        <p:spPr>
          <a:xfrm>
            <a:off x="770312" y="188422"/>
            <a:ext cx="4782589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leaders can add evidence to participants</a:t>
            </a:r>
          </a:p>
        </p:txBody>
      </p:sp>
    </p:spTree>
    <p:extLst>
      <p:ext uri="{BB962C8B-B14F-4D97-AF65-F5344CB8AC3E}">
        <p14:creationId xmlns:p14="http://schemas.microsoft.com/office/powerpoint/2010/main" val="15561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EA04D-3B10-4B95-83B6-DF1A56309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5" r="1260"/>
          <a:stretch/>
        </p:blipFill>
        <p:spPr>
          <a:xfrm>
            <a:off x="649271" y="3214255"/>
            <a:ext cx="4434289" cy="230656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810491" y="1688292"/>
            <a:ext cx="2259507" cy="1036971"/>
          </a:xfrm>
          <a:prstGeom prst="wedgeRectCallout">
            <a:avLst>
              <a:gd name="adj1" fmla="val 91286"/>
              <a:gd name="adj2" fmla="val 91226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Use </a:t>
            </a:r>
            <a:r>
              <a:rPr lang="en-GB" sz="2400" dirty="0" err="1"/>
              <a:t>EDofE</a:t>
            </a:r>
            <a:r>
              <a:rPr lang="en-GB" sz="2400" dirty="0"/>
              <a:t> number, level &amp; section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10726" y="6009807"/>
            <a:ext cx="2433021" cy="469324"/>
          </a:xfrm>
          <a:prstGeom prst="wedgeRectCallout">
            <a:avLst>
              <a:gd name="adj1" fmla="val 94686"/>
              <a:gd name="adj2" fmla="val -17014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Check name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C62DF3-2E3E-42D3-9E3E-4181CA480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78" y="5207304"/>
            <a:ext cx="2265391" cy="5760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5C1EBC-BA2B-4C90-94D9-FAD1EB23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787" y="1546390"/>
            <a:ext cx="6635619" cy="5225711"/>
          </a:xfrm>
          <a:prstGeom prst="rect">
            <a:avLst/>
          </a:prstGeom>
        </p:spPr>
      </p:pic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FA28D111-3055-4885-9A26-6E1B10872FAB}"/>
              </a:ext>
            </a:extLst>
          </p:cNvPr>
          <p:cNvSpPr/>
          <p:nvPr/>
        </p:nvSpPr>
        <p:spPr>
          <a:xfrm>
            <a:off x="3474875" y="5234044"/>
            <a:ext cx="2182998" cy="47756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ular Callout 10"/>
          <p:cNvSpPr/>
          <p:nvPr/>
        </p:nvSpPr>
        <p:spPr>
          <a:xfrm>
            <a:off x="5697584" y="6052081"/>
            <a:ext cx="2433021" cy="445167"/>
          </a:xfrm>
          <a:prstGeom prst="wedgeRectCallout">
            <a:avLst>
              <a:gd name="adj1" fmla="val 154075"/>
              <a:gd name="adj2" fmla="val 7149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Submit</a:t>
            </a: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F0FCFCC1-7614-4D32-A082-549DF82F09B0}"/>
              </a:ext>
            </a:extLst>
          </p:cNvPr>
          <p:cNvSpPr/>
          <p:nvPr/>
        </p:nvSpPr>
        <p:spPr>
          <a:xfrm>
            <a:off x="10627635" y="6349805"/>
            <a:ext cx="1564365" cy="47756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17CAEB-B4E0-4F5F-8EE9-87FA0A0AF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979304-0C93-4852-B2CB-FEAE530C9474}"/>
              </a:ext>
            </a:extLst>
          </p:cNvPr>
          <p:cNvSpPr txBox="1"/>
          <p:nvPr/>
        </p:nvSpPr>
        <p:spPr>
          <a:xfrm>
            <a:off x="649271" y="219243"/>
            <a:ext cx="4595928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assessors can add reports online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AF7A7-4E66-4B0D-A27A-A5763FA84834}"/>
              </a:ext>
            </a:extLst>
          </p:cNvPr>
          <p:cNvSpPr txBox="1"/>
          <p:nvPr/>
        </p:nvSpPr>
        <p:spPr>
          <a:xfrm>
            <a:off x="5657873" y="688775"/>
            <a:ext cx="5508567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www.edofe.org/assessors</a:t>
            </a:r>
          </a:p>
        </p:txBody>
      </p:sp>
    </p:spTree>
    <p:extLst>
      <p:ext uri="{BB962C8B-B14F-4D97-AF65-F5344CB8AC3E}">
        <p14:creationId xmlns:p14="http://schemas.microsoft.com/office/powerpoint/2010/main" val="160951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026" t="37421" r="12368" b="42368"/>
          <a:stretch/>
        </p:blipFill>
        <p:spPr>
          <a:xfrm>
            <a:off x="144377" y="150645"/>
            <a:ext cx="2679033" cy="231700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2823410" y="397209"/>
            <a:ext cx="2433021" cy="1029921"/>
          </a:xfrm>
          <a:prstGeom prst="wedgeRectCallout">
            <a:avLst>
              <a:gd name="adj1" fmla="val -73292"/>
              <a:gd name="adj2" fmla="val 261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Alert pops up for you to approve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079" t="41000" r="12106" b="19615"/>
          <a:stretch/>
        </p:blipFill>
        <p:spPr>
          <a:xfrm>
            <a:off x="259314" y="1648828"/>
            <a:ext cx="11162411" cy="467176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5000" t="87315" r="12500" b="6790"/>
          <a:stretch/>
        </p:blipFill>
        <p:spPr>
          <a:xfrm>
            <a:off x="8935453" y="5165558"/>
            <a:ext cx="3048000" cy="898358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9103641" y="2673910"/>
            <a:ext cx="2433021" cy="1029921"/>
          </a:xfrm>
          <a:prstGeom prst="wedgeRectCallout">
            <a:avLst>
              <a:gd name="adj1" fmla="val -25160"/>
              <a:gd name="adj2" fmla="val 99307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Select the report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9792230" y="5940565"/>
            <a:ext cx="2433021" cy="917435"/>
          </a:xfrm>
          <a:prstGeom prst="wedgeRectCallout">
            <a:avLst>
              <a:gd name="adj1" fmla="val -26478"/>
              <a:gd name="adj2" fmla="val -70471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Send to participant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E95F25-C1D8-481F-A9D1-4FBA0DA38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1AA7E-8870-4716-A7DC-2DD0AB968090}"/>
              </a:ext>
            </a:extLst>
          </p:cNvPr>
          <p:cNvSpPr txBox="1"/>
          <p:nvPr/>
        </p:nvSpPr>
        <p:spPr>
          <a:xfrm>
            <a:off x="5680364" y="310342"/>
            <a:ext cx="3580014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to approve assessor reports</a:t>
            </a:r>
          </a:p>
        </p:txBody>
      </p:sp>
    </p:spTree>
    <p:extLst>
      <p:ext uri="{BB962C8B-B14F-4D97-AF65-F5344CB8AC3E}">
        <p14:creationId xmlns:p14="http://schemas.microsoft.com/office/powerpoint/2010/main" val="2932776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895" y="1369160"/>
            <a:ext cx="109045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Programme planner complete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Minimum time met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Assessor report online (minimum evidence)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Additional evidence (if required)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- The evidence must show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commitment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before it is approved</a:t>
            </a:r>
          </a:p>
          <a:p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249C5-303A-4A4B-91C5-1846BC7C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764BBB-3F25-4DCA-8726-902B67A06DDB}"/>
              </a:ext>
            </a:extLst>
          </p:cNvPr>
          <p:cNvSpPr txBox="1"/>
          <p:nvPr/>
        </p:nvSpPr>
        <p:spPr>
          <a:xfrm>
            <a:off x="714895" y="395492"/>
            <a:ext cx="6738850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to sign off a DofE section</a:t>
            </a:r>
          </a:p>
        </p:txBody>
      </p:sp>
    </p:spTree>
    <p:extLst>
      <p:ext uri="{BB962C8B-B14F-4D97-AF65-F5344CB8AC3E}">
        <p14:creationId xmlns:p14="http://schemas.microsoft.com/office/powerpoint/2010/main" val="1165998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99" t="25800" r="11800" b="14720"/>
          <a:stretch/>
        </p:blipFill>
        <p:spPr>
          <a:xfrm>
            <a:off x="192506" y="1587227"/>
            <a:ext cx="10443410" cy="505512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Rectangular Callout 4"/>
          <p:cNvSpPr/>
          <p:nvPr/>
        </p:nvSpPr>
        <p:spPr>
          <a:xfrm>
            <a:off x="9778348" y="4517159"/>
            <a:ext cx="2433021" cy="785926"/>
          </a:xfrm>
          <a:prstGeom prst="wedgeRectCallout">
            <a:avLst>
              <a:gd name="adj1" fmla="val -66589"/>
              <a:gd name="adj2" fmla="val 77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Search for participants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3B6B7-A410-48C9-A015-8E2A47BD446C}"/>
              </a:ext>
            </a:extLst>
          </p:cNvPr>
          <p:cNvSpPr txBox="1"/>
          <p:nvPr/>
        </p:nvSpPr>
        <p:spPr>
          <a:xfrm>
            <a:off x="714894" y="395492"/>
            <a:ext cx="7320741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Step 1 – Find participant using Participant Overview</a:t>
            </a:r>
          </a:p>
        </p:txBody>
      </p:sp>
    </p:spTree>
    <p:extLst>
      <p:ext uri="{BB962C8B-B14F-4D97-AF65-F5344CB8AC3E}">
        <p14:creationId xmlns:p14="http://schemas.microsoft.com/office/powerpoint/2010/main" val="418723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236" t="30500" r="12186" b="53430"/>
          <a:stretch/>
        </p:blipFill>
        <p:spPr>
          <a:xfrm>
            <a:off x="238815" y="2417075"/>
            <a:ext cx="11714370" cy="200855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Rectangular Callout 4"/>
          <p:cNvSpPr/>
          <p:nvPr/>
        </p:nvSpPr>
        <p:spPr>
          <a:xfrm>
            <a:off x="171364" y="5558972"/>
            <a:ext cx="2433021" cy="483820"/>
          </a:xfrm>
          <a:prstGeom prst="wedgeRectCallout">
            <a:avLst>
              <a:gd name="adj1" fmla="val -23613"/>
              <a:gd name="adj2" fmla="val -28328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View profile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2311102" y="4775763"/>
            <a:ext cx="2433021" cy="483820"/>
          </a:xfrm>
          <a:prstGeom prst="wedgeRectCallout">
            <a:avLst>
              <a:gd name="adj1" fmla="val 88810"/>
              <a:gd name="adj2" fmla="val -17962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Section complete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3842585" y="5506507"/>
            <a:ext cx="2433021" cy="483820"/>
          </a:xfrm>
          <a:prstGeom prst="wedgeRectCallout">
            <a:avLst>
              <a:gd name="adj1" fmla="val 65006"/>
              <a:gd name="adj2" fmla="val -26666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 progress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590579" y="4962491"/>
            <a:ext cx="2433021" cy="785926"/>
          </a:xfrm>
          <a:prstGeom prst="wedgeRectCallout">
            <a:avLst>
              <a:gd name="adj1" fmla="val 9048"/>
              <a:gd name="adj2" fmla="val -11944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Alert needs attention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EAB19C-856A-42AA-816A-A3B0E4AF4BAE}"/>
              </a:ext>
            </a:extLst>
          </p:cNvPr>
          <p:cNvSpPr txBox="1"/>
          <p:nvPr/>
        </p:nvSpPr>
        <p:spPr>
          <a:xfrm>
            <a:off x="714895" y="395492"/>
            <a:ext cx="6600305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Step 2 – Look participants profile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6794ED-3EE6-4F97-B8BC-4CAED9F8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529" y="3480029"/>
            <a:ext cx="1266284" cy="945601"/>
          </a:xfrm>
          <a:prstGeom prst="rect">
            <a:avLst/>
          </a:prstGeom>
        </p:spPr>
      </p:pic>
      <p:sp>
        <p:nvSpPr>
          <p:cNvPr id="16" name="Rectangular Callout 7">
            <a:extLst>
              <a:ext uri="{FF2B5EF4-FFF2-40B4-BE49-F238E27FC236}">
                <a16:creationId xmlns:a16="http://schemas.microsoft.com/office/drawing/2014/main" id="{E4C0B6AB-7CE7-4A1A-9537-8128577EF1FA}"/>
              </a:ext>
            </a:extLst>
          </p:cNvPr>
          <p:cNvSpPr/>
          <p:nvPr/>
        </p:nvSpPr>
        <p:spPr>
          <a:xfrm>
            <a:off x="8607882" y="6033238"/>
            <a:ext cx="2433021" cy="785926"/>
          </a:xfrm>
          <a:prstGeom prst="wedgeRectCallout">
            <a:avLst>
              <a:gd name="adj1" fmla="val -18285"/>
              <a:gd name="adj2" fmla="val -280923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Section not started</a:t>
            </a:r>
          </a:p>
        </p:txBody>
      </p:sp>
      <p:sp>
        <p:nvSpPr>
          <p:cNvPr id="17" name="Rectangular Callout 7">
            <a:extLst>
              <a:ext uri="{FF2B5EF4-FFF2-40B4-BE49-F238E27FC236}">
                <a16:creationId xmlns:a16="http://schemas.microsoft.com/office/drawing/2014/main" id="{4C26B4CF-705C-41CD-B708-61EB523F20BB}"/>
              </a:ext>
            </a:extLst>
          </p:cNvPr>
          <p:cNvSpPr/>
          <p:nvPr/>
        </p:nvSpPr>
        <p:spPr>
          <a:xfrm>
            <a:off x="9653545" y="4882360"/>
            <a:ext cx="2433021" cy="785926"/>
          </a:xfrm>
          <a:prstGeom prst="wedgeRectCallout">
            <a:avLst>
              <a:gd name="adj1" fmla="val -16007"/>
              <a:gd name="adj2" fmla="val -11803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Section in draft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6B3089-616F-4BC0-9F6A-214F8F4F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04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26" t="19526" r="21447" b="15421"/>
          <a:stretch/>
        </p:blipFill>
        <p:spPr>
          <a:xfrm>
            <a:off x="125694" y="1825625"/>
            <a:ext cx="7074569" cy="495701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Rectangular Callout 4"/>
          <p:cNvSpPr/>
          <p:nvPr/>
        </p:nvSpPr>
        <p:spPr>
          <a:xfrm>
            <a:off x="5891510" y="1798776"/>
            <a:ext cx="2433021" cy="483820"/>
          </a:xfrm>
          <a:prstGeom prst="wedgeRectCallout">
            <a:avLst>
              <a:gd name="adj1" fmla="val -48079"/>
              <a:gd name="adj2" fmla="val 193076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Assessor report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5031253" y="5693173"/>
            <a:ext cx="2433021" cy="1094174"/>
          </a:xfrm>
          <a:prstGeom prst="wedgeRectCallout">
            <a:avLst>
              <a:gd name="adj1" fmla="val 16537"/>
              <a:gd name="adj2" fmla="val -6117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View other evidence e.g. photos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070211" y="5339315"/>
            <a:ext cx="2433021" cy="849021"/>
          </a:xfrm>
          <a:prstGeom prst="wedgeRectCallout">
            <a:avLst>
              <a:gd name="adj1" fmla="val -44122"/>
              <a:gd name="adj2" fmla="val 8393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Directly approve the section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790" t="40579" r="36974" b="35421"/>
          <a:stretch/>
        </p:blipFill>
        <p:spPr>
          <a:xfrm>
            <a:off x="7464274" y="2777554"/>
            <a:ext cx="4185822" cy="23052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Rectangular Callout 9"/>
          <p:cNvSpPr/>
          <p:nvPr/>
        </p:nvSpPr>
        <p:spPr>
          <a:xfrm>
            <a:off x="7822407" y="5782374"/>
            <a:ext cx="2433021" cy="910969"/>
          </a:xfrm>
          <a:prstGeom prst="wedgeRectCallout">
            <a:avLst>
              <a:gd name="adj1" fmla="val 52250"/>
              <a:gd name="adj2" fmla="val -150767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Enter end date &amp; save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4077C8-80A1-439E-BB5D-C5A77041E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2E9C9B-6A9C-42C5-97F3-B6DECE8029CF}"/>
              </a:ext>
            </a:extLst>
          </p:cNvPr>
          <p:cNvSpPr txBox="1"/>
          <p:nvPr/>
        </p:nvSpPr>
        <p:spPr>
          <a:xfrm>
            <a:off x="714895" y="395492"/>
            <a:ext cx="760963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Step 3 – Review evidence &amp; approve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4DF8B-612E-4D12-BD66-F3ED009AA15A}"/>
              </a:ext>
            </a:extLst>
          </p:cNvPr>
          <p:cNvSpPr txBox="1"/>
          <p:nvPr/>
        </p:nvSpPr>
        <p:spPr>
          <a:xfrm>
            <a:off x="8756075" y="863773"/>
            <a:ext cx="3153294" cy="1938992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Ensure you enter correct end date as the section of the next award can be started from this date.</a:t>
            </a: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190C1670-2443-449A-A52F-B2A177EB89BF}"/>
              </a:ext>
            </a:extLst>
          </p:cNvPr>
          <p:cNvSpPr/>
          <p:nvPr/>
        </p:nvSpPr>
        <p:spPr>
          <a:xfrm>
            <a:off x="448291" y="6298754"/>
            <a:ext cx="2006734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962695-432D-4516-9E04-B74AC01F8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44" t="-7789"/>
          <a:stretch/>
        </p:blipFill>
        <p:spPr>
          <a:xfrm>
            <a:off x="10613561" y="5460149"/>
            <a:ext cx="1250554" cy="114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gfidhdhc.p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8" r="70922" b="44810"/>
          <a:stretch/>
        </p:blipFill>
        <p:spPr>
          <a:xfrm>
            <a:off x="691143" y="3547728"/>
            <a:ext cx="10604859" cy="19516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29522" y="3547728"/>
            <a:ext cx="413484" cy="92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40ECC5-21BD-4599-B19B-BDC44C52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676" y="74132"/>
            <a:ext cx="2431991" cy="5330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E6F8FB-ACE1-4D1A-980F-03DCB3FD882F}"/>
              </a:ext>
            </a:extLst>
          </p:cNvPr>
          <p:cNvSpPr txBox="1"/>
          <p:nvPr/>
        </p:nvSpPr>
        <p:spPr>
          <a:xfrm>
            <a:off x="908858" y="864524"/>
            <a:ext cx="8817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GB" sz="3600" dirty="0"/>
              <a:t>Participant registers online/via paper form</a:t>
            </a:r>
          </a:p>
          <a:p>
            <a:pPr marL="742950" indent="-742950">
              <a:buAutoNum type="arabicPeriod"/>
            </a:pPr>
            <a:r>
              <a:rPr lang="en-GB" sz="3600" dirty="0"/>
              <a:t>LO sets up </a:t>
            </a:r>
            <a:r>
              <a:rPr lang="en-GB" sz="3600" dirty="0" err="1"/>
              <a:t>eDofE</a:t>
            </a:r>
            <a:r>
              <a:rPr lang="en-GB" sz="3600" dirty="0"/>
              <a:t> account</a:t>
            </a:r>
          </a:p>
          <a:p>
            <a:pPr marL="742950" indent="-742950">
              <a:buAutoNum type="arabicPeriod"/>
            </a:pPr>
            <a:r>
              <a:rPr lang="en-GB" sz="3600" dirty="0"/>
              <a:t>Participant gets welcome email with username, password &amp; </a:t>
            </a:r>
            <a:r>
              <a:rPr lang="en-GB" sz="3600" dirty="0" err="1"/>
              <a:t>eDofE</a:t>
            </a:r>
            <a:r>
              <a:rPr lang="en-GB" sz="3600" dirty="0"/>
              <a:t> number</a:t>
            </a:r>
          </a:p>
        </p:txBody>
      </p:sp>
    </p:spTree>
    <p:extLst>
      <p:ext uri="{BB962C8B-B14F-4D97-AF65-F5344CB8AC3E}">
        <p14:creationId xmlns:p14="http://schemas.microsoft.com/office/powerpoint/2010/main" val="24842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C3B6B7-A410-48C9-A015-8E2A47BD446C}"/>
              </a:ext>
            </a:extLst>
          </p:cNvPr>
          <p:cNvSpPr txBox="1"/>
          <p:nvPr/>
        </p:nvSpPr>
        <p:spPr>
          <a:xfrm>
            <a:off x="559724" y="475505"/>
            <a:ext cx="5115098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Directly approve function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8D90E3-B1B2-4758-9AF2-ED83756A1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DCD404-850B-4977-B121-519C5053C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7" r="2411"/>
          <a:stretch/>
        </p:blipFill>
        <p:spPr>
          <a:xfrm>
            <a:off x="400137" y="1557251"/>
            <a:ext cx="3318424" cy="348588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Rectangular Callout 5">
            <a:extLst>
              <a:ext uri="{FF2B5EF4-FFF2-40B4-BE49-F238E27FC236}">
                <a16:creationId xmlns:a16="http://schemas.microsoft.com/office/drawing/2014/main" id="{B406D350-D070-4259-9AD5-0F9659239F2C}"/>
              </a:ext>
            </a:extLst>
          </p:cNvPr>
          <p:cNvSpPr/>
          <p:nvPr/>
        </p:nvSpPr>
        <p:spPr>
          <a:xfrm>
            <a:off x="684252" y="5172242"/>
            <a:ext cx="2906846" cy="1350478"/>
          </a:xfrm>
          <a:prstGeom prst="wedgeRectCallout">
            <a:avLst>
              <a:gd name="adj1" fmla="val 12724"/>
              <a:gd name="adj2" fmla="val -91541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Click on ‘Directly Approve’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D2FB6-7727-451D-B75C-BF8DA286AF5E}"/>
              </a:ext>
            </a:extLst>
          </p:cNvPr>
          <p:cNvSpPr txBox="1"/>
          <p:nvPr/>
        </p:nvSpPr>
        <p:spPr>
          <a:xfrm>
            <a:off x="6966065" y="1030027"/>
            <a:ext cx="4865718" cy="1569660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Directly approve shows participants with sections with a completed programme planner, correct duration &amp; assessor report 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D53D32-4ED2-4B7F-9CB5-D715155A6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318" y="3176064"/>
            <a:ext cx="9404465" cy="90318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Rectangular Callout 5">
            <a:extLst>
              <a:ext uri="{FF2B5EF4-FFF2-40B4-BE49-F238E27FC236}">
                <a16:creationId xmlns:a16="http://schemas.microsoft.com/office/drawing/2014/main" id="{0AB15C68-DE4F-45FD-A9D4-4BFABFBA4824}"/>
              </a:ext>
            </a:extLst>
          </p:cNvPr>
          <p:cNvSpPr/>
          <p:nvPr/>
        </p:nvSpPr>
        <p:spPr>
          <a:xfrm>
            <a:off x="5392025" y="5082342"/>
            <a:ext cx="4516745" cy="1440377"/>
          </a:xfrm>
          <a:prstGeom prst="wedgeRectCallout">
            <a:avLst>
              <a:gd name="adj1" fmla="val -5803"/>
              <a:gd name="adj2" fmla="val -11903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Sections with a symbol are ready for checking and approval if all evidence is acceptable</a:t>
            </a:r>
          </a:p>
        </p:txBody>
      </p:sp>
      <p:sp>
        <p:nvSpPr>
          <p:cNvPr id="18" name="Rounded Rectangle 4">
            <a:extLst>
              <a:ext uri="{FF2B5EF4-FFF2-40B4-BE49-F238E27FC236}">
                <a16:creationId xmlns:a16="http://schemas.microsoft.com/office/drawing/2014/main" id="{9E4155E7-49E0-4D4D-B6D5-942B4FAFE27E}"/>
              </a:ext>
            </a:extLst>
          </p:cNvPr>
          <p:cNvSpPr/>
          <p:nvPr/>
        </p:nvSpPr>
        <p:spPr>
          <a:xfrm>
            <a:off x="400137" y="4253823"/>
            <a:ext cx="2852910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4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54DFE04-62C4-405B-B920-920360AD8375}"/>
              </a:ext>
            </a:extLst>
          </p:cNvPr>
          <p:cNvSpPr txBox="1"/>
          <p:nvPr/>
        </p:nvSpPr>
        <p:spPr>
          <a:xfrm>
            <a:off x="559724" y="475505"/>
            <a:ext cx="5115098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The Expedition Section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50DD96-87EB-486D-987D-FFF98088D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7" t="60040" r="15198" b="15232"/>
          <a:stretch/>
        </p:blipFill>
        <p:spPr>
          <a:xfrm>
            <a:off x="953193" y="1784465"/>
            <a:ext cx="10230196" cy="308722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7598826" y="5101099"/>
            <a:ext cx="3003838" cy="1354889"/>
          </a:xfrm>
          <a:prstGeom prst="wedgeRectCallout">
            <a:avLst>
              <a:gd name="adj1" fmla="val 2543"/>
              <a:gd name="adj2" fmla="val -94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Hover over for summary information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D7C386-57A1-4C7E-894E-0DB80900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91" y="101570"/>
            <a:ext cx="552450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CE87F1-03BF-4727-8167-55CA8A8C7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816" y="633454"/>
            <a:ext cx="542925" cy="600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41F5D9-43B3-4A9F-8BA3-79726B4FA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182" y="101570"/>
            <a:ext cx="581025" cy="561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8A62FE-C852-4598-9F27-77ABDE0C74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48" b="4546"/>
          <a:stretch/>
        </p:blipFill>
        <p:spPr>
          <a:xfrm>
            <a:off x="8386372" y="633454"/>
            <a:ext cx="506643" cy="600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04BFB9-CF56-4813-B153-63CA1CACF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0132" y="1184345"/>
            <a:ext cx="600075" cy="609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BE7B2C-DD31-4B81-BE03-F644A8D58F33}"/>
              </a:ext>
            </a:extLst>
          </p:cNvPr>
          <p:cNvSpPr txBox="1"/>
          <p:nvPr/>
        </p:nvSpPr>
        <p:spPr>
          <a:xfrm>
            <a:off x="6700058" y="227215"/>
            <a:ext cx="139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Training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11A70-0CF4-454B-B1F5-A18FA7C5F1E5}"/>
              </a:ext>
            </a:extLst>
          </p:cNvPr>
          <p:cNvSpPr txBox="1"/>
          <p:nvPr/>
        </p:nvSpPr>
        <p:spPr>
          <a:xfrm>
            <a:off x="6700058" y="716494"/>
            <a:ext cx="139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Practice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8663F3-33BA-4500-802B-90CC1135C058}"/>
              </a:ext>
            </a:extLst>
          </p:cNvPr>
          <p:cNvSpPr txBox="1"/>
          <p:nvPr/>
        </p:nvSpPr>
        <p:spPr>
          <a:xfrm>
            <a:off x="9019309" y="768617"/>
            <a:ext cx="163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Assessor report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8777B-3B25-4E85-82C5-D1F62745C573}"/>
              </a:ext>
            </a:extLst>
          </p:cNvPr>
          <p:cNvSpPr txBox="1"/>
          <p:nvPr/>
        </p:nvSpPr>
        <p:spPr>
          <a:xfrm>
            <a:off x="9019309" y="260693"/>
            <a:ext cx="139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Qualifying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E0530F-DF47-49E1-A3BD-10FF54623F2B}"/>
              </a:ext>
            </a:extLst>
          </p:cNvPr>
          <p:cNvSpPr txBox="1"/>
          <p:nvPr/>
        </p:nvSpPr>
        <p:spPr>
          <a:xfrm>
            <a:off x="9019309" y="1304479"/>
            <a:ext cx="139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Presentation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B79C1B-4EF3-4EA9-A2E3-4EE8ADC9C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08" y="6059603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7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7D4DD1-C9EF-42AE-B7BE-8C8FEEC3E024}"/>
              </a:ext>
            </a:extLst>
          </p:cNvPr>
          <p:cNvSpPr txBox="1"/>
          <p:nvPr/>
        </p:nvSpPr>
        <p:spPr>
          <a:xfrm>
            <a:off x="559724" y="475505"/>
            <a:ext cx="5115098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Setting up expeditions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0EBB9-EA08-45E8-AE11-29A1F1CA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819E99-6247-4073-9460-4EFD24F2A9DF}"/>
              </a:ext>
            </a:extLst>
          </p:cNvPr>
          <p:cNvSpPr txBox="1"/>
          <p:nvPr/>
        </p:nvSpPr>
        <p:spPr>
          <a:xfrm>
            <a:off x="906087" y="1935774"/>
            <a:ext cx="10099963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/>
              <a:t>It is easiest for leaders to setup the expedition for their participants via ‘Expedition Set Up’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F063E8-DEE9-4AC6-A276-5AC6CBC0E5F5}"/>
              </a:ext>
            </a:extLst>
          </p:cNvPr>
          <p:cNvSpPr txBox="1"/>
          <p:nvPr/>
        </p:nvSpPr>
        <p:spPr>
          <a:xfrm>
            <a:off x="906086" y="3809677"/>
            <a:ext cx="10099963" cy="1754326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/>
              <a:t>You can create a ‘Subgroup’ to set up the expedition for whole expedition group. This is only visible to the leader who sets it up.</a:t>
            </a:r>
          </a:p>
        </p:txBody>
      </p:sp>
    </p:spTree>
    <p:extLst>
      <p:ext uri="{BB962C8B-B14F-4D97-AF65-F5344CB8AC3E}">
        <p14:creationId xmlns:p14="http://schemas.microsoft.com/office/powerpoint/2010/main" val="1617500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045399" y="0"/>
            <a:ext cx="2146601" cy="1174419"/>
            <a:chOff x="10045399" y="0"/>
            <a:chExt cx="2146601" cy="1174419"/>
          </a:xfrm>
        </p:grpSpPr>
        <p:sp>
          <p:nvSpPr>
            <p:cNvPr id="4" name="Rectangle 3"/>
            <p:cNvSpPr/>
            <p:nvPr/>
          </p:nvSpPr>
          <p:spPr>
            <a:xfrm>
              <a:off x="10045399" y="0"/>
              <a:ext cx="2146601" cy="1174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5605" y="97661"/>
              <a:ext cx="1940416" cy="97467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1447" t="32158" r="73158" b="20474"/>
          <a:stretch/>
        </p:blipFill>
        <p:spPr>
          <a:xfrm>
            <a:off x="423206" y="1335169"/>
            <a:ext cx="2711117" cy="52136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8947" t="60790" r="10657" b="16263"/>
          <a:stretch/>
        </p:blipFill>
        <p:spPr>
          <a:xfrm>
            <a:off x="3368841" y="1072334"/>
            <a:ext cx="8724873" cy="2071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28683" t="48158" r="12632" b="32895"/>
          <a:stretch/>
        </p:blipFill>
        <p:spPr>
          <a:xfrm>
            <a:off x="3348983" y="3625516"/>
            <a:ext cx="8744731" cy="1764631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3241653" y="4970488"/>
            <a:ext cx="3003838" cy="1354889"/>
          </a:xfrm>
          <a:prstGeom prst="wedgeRectCallout">
            <a:avLst>
              <a:gd name="adj1" fmla="val -69564"/>
              <a:gd name="adj2" fmla="val 4570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1. Manage participants then Subgroups</a:t>
            </a:r>
          </a:p>
        </p:txBody>
      </p:sp>
      <p:sp>
        <p:nvSpPr>
          <p:cNvPr id="27" name="Rectangular Callout 26"/>
          <p:cNvSpPr/>
          <p:nvPr/>
        </p:nvSpPr>
        <p:spPr>
          <a:xfrm>
            <a:off x="6229358" y="154258"/>
            <a:ext cx="3003838" cy="1354889"/>
          </a:xfrm>
          <a:prstGeom prst="wedgeRectCallout">
            <a:avLst>
              <a:gd name="adj1" fmla="val 22662"/>
              <a:gd name="adj2" fmla="val 101049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2. Name group e.g. Silver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6707497" y="5260467"/>
            <a:ext cx="3003838" cy="1354889"/>
          </a:xfrm>
          <a:prstGeom prst="wedgeRectCallout">
            <a:avLst>
              <a:gd name="adj1" fmla="val 49899"/>
              <a:gd name="adj2" fmla="val -10260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3. Add members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B4C6E-DAD2-4C8C-8280-EC49F17F1CF0}"/>
              </a:ext>
            </a:extLst>
          </p:cNvPr>
          <p:cNvSpPr txBox="1"/>
          <p:nvPr/>
        </p:nvSpPr>
        <p:spPr>
          <a:xfrm>
            <a:off x="559724" y="475505"/>
            <a:ext cx="5115098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Creating a Subgroup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9A3D32E1-CB45-4CB4-BFFD-581434E266E5}"/>
              </a:ext>
            </a:extLst>
          </p:cNvPr>
          <p:cNvSpPr/>
          <p:nvPr/>
        </p:nvSpPr>
        <p:spPr>
          <a:xfrm>
            <a:off x="609004" y="6208510"/>
            <a:ext cx="2006734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36457A03-FC8B-4843-84FB-90BD1B3BF0BE}"/>
              </a:ext>
            </a:extLst>
          </p:cNvPr>
          <p:cNvSpPr/>
          <p:nvPr/>
        </p:nvSpPr>
        <p:spPr>
          <a:xfrm>
            <a:off x="8802582" y="4258974"/>
            <a:ext cx="2006734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3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650" t="34359" r="10828" b="22137"/>
          <a:stretch/>
        </p:blipFill>
        <p:spPr>
          <a:xfrm>
            <a:off x="3352799" y="1572126"/>
            <a:ext cx="8530183" cy="3769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58" t="46263" r="73026" b="21251"/>
          <a:stretch/>
        </p:blipFill>
        <p:spPr>
          <a:xfrm>
            <a:off x="368968" y="1418514"/>
            <a:ext cx="2662990" cy="3313908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695073" y="4969377"/>
            <a:ext cx="3003838" cy="1354889"/>
          </a:xfrm>
          <a:prstGeom prst="wedgeRectCallout">
            <a:avLst>
              <a:gd name="adj1" fmla="val -67593"/>
              <a:gd name="adj2" fmla="val -87209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1. Manage participants then </a:t>
            </a:r>
            <a:r>
              <a:rPr lang="en-GB" sz="2400" dirty="0" err="1"/>
              <a:t>Exped</a:t>
            </a:r>
            <a:r>
              <a:rPr lang="en-GB" sz="2400" dirty="0"/>
              <a:t> setup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7289027" y="4969377"/>
            <a:ext cx="3003838" cy="1354889"/>
          </a:xfrm>
          <a:prstGeom prst="wedgeRectCallout">
            <a:avLst>
              <a:gd name="adj1" fmla="val -47833"/>
              <a:gd name="adj2" fmla="val -173643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2. Select subgroup or participant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0E24C-046A-456A-A1FB-323776CD58A6}"/>
              </a:ext>
            </a:extLst>
          </p:cNvPr>
          <p:cNvSpPr txBox="1"/>
          <p:nvPr/>
        </p:nvSpPr>
        <p:spPr>
          <a:xfrm>
            <a:off x="474409" y="386836"/>
            <a:ext cx="350461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Expedition Setup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2D2F81-1684-4C7D-AB14-6DEBE3213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7AD3C4-E688-4C3E-8623-DA37DBEF204F}"/>
              </a:ext>
            </a:extLst>
          </p:cNvPr>
          <p:cNvSpPr txBox="1"/>
          <p:nvPr/>
        </p:nvSpPr>
        <p:spPr>
          <a:xfrm>
            <a:off x="474409" y="386836"/>
            <a:ext cx="3892544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Expedition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28EED-C196-4105-BB2B-7E0942C2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164"/>
            <a:ext cx="12192000" cy="3967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5F8A5-9560-448A-BA48-A74836BD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7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3CEB76-9437-4DF9-89D2-A45ED26BF9A7}"/>
              </a:ext>
            </a:extLst>
          </p:cNvPr>
          <p:cNvSpPr txBox="1"/>
          <p:nvPr/>
        </p:nvSpPr>
        <p:spPr>
          <a:xfrm>
            <a:off x="474408" y="386836"/>
            <a:ext cx="3742915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Practice Expedition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E71745-5811-4BEA-91FD-69F25546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93" y="1033167"/>
            <a:ext cx="10269415" cy="5335360"/>
          </a:xfrm>
          <a:prstGeom prst="rect">
            <a:avLst/>
          </a:prstGeom>
        </p:spPr>
      </p:pic>
      <p:sp>
        <p:nvSpPr>
          <p:cNvPr id="9" name="Rectangular Callout 5">
            <a:extLst>
              <a:ext uri="{FF2B5EF4-FFF2-40B4-BE49-F238E27FC236}">
                <a16:creationId xmlns:a16="http://schemas.microsoft.com/office/drawing/2014/main" id="{E02844CF-466F-42B1-B842-EF03689492A2}"/>
              </a:ext>
            </a:extLst>
          </p:cNvPr>
          <p:cNvSpPr/>
          <p:nvPr/>
        </p:nvSpPr>
        <p:spPr>
          <a:xfrm>
            <a:off x="8768906" y="668927"/>
            <a:ext cx="3003838" cy="1354889"/>
          </a:xfrm>
          <a:prstGeom prst="wedgeRectCallout">
            <a:avLst>
              <a:gd name="adj1" fmla="val -110948"/>
              <a:gd name="adj2" fmla="val 13325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Postcode or grid reference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913342-1C20-4C9C-B504-660692DF2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4" y="5877989"/>
            <a:ext cx="9172575" cy="981075"/>
          </a:xfrm>
          <a:prstGeom prst="rect">
            <a:avLst/>
          </a:prstGeom>
        </p:spPr>
      </p:pic>
      <p:sp>
        <p:nvSpPr>
          <p:cNvPr id="11" name="Rectangular Callout 5">
            <a:extLst>
              <a:ext uri="{FF2B5EF4-FFF2-40B4-BE49-F238E27FC236}">
                <a16:creationId xmlns:a16="http://schemas.microsoft.com/office/drawing/2014/main" id="{11E346D1-D97E-4A4D-AED4-E195481EC0DB}"/>
              </a:ext>
            </a:extLst>
          </p:cNvPr>
          <p:cNvSpPr/>
          <p:nvPr/>
        </p:nvSpPr>
        <p:spPr>
          <a:xfrm>
            <a:off x="8915765" y="3273458"/>
            <a:ext cx="3003838" cy="1354889"/>
          </a:xfrm>
          <a:prstGeom prst="wedgeRectCallout">
            <a:avLst>
              <a:gd name="adj1" fmla="val -93421"/>
              <a:gd name="adj2" fmla="val 183565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Print Green Notification Form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5D84BC-9B1E-44C6-B33C-65EE345B3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3CEB76-9437-4DF9-89D2-A45ED26BF9A7}"/>
              </a:ext>
            </a:extLst>
          </p:cNvPr>
          <p:cNvSpPr txBox="1"/>
          <p:nvPr/>
        </p:nvSpPr>
        <p:spPr>
          <a:xfrm>
            <a:off x="474408" y="386836"/>
            <a:ext cx="447443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Qualifying Expedition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A4BB49-5DD1-48E6-BBF1-CFB4BDE9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78" y="1141615"/>
            <a:ext cx="8008102" cy="4974576"/>
          </a:xfrm>
          <a:prstGeom prst="rect">
            <a:avLst/>
          </a:prstGeom>
        </p:spPr>
      </p:pic>
      <p:sp>
        <p:nvSpPr>
          <p:cNvPr id="9" name="Rectangular Callout 5">
            <a:extLst>
              <a:ext uri="{FF2B5EF4-FFF2-40B4-BE49-F238E27FC236}">
                <a16:creationId xmlns:a16="http://schemas.microsoft.com/office/drawing/2014/main" id="{E02844CF-466F-42B1-B842-EF03689492A2}"/>
              </a:ext>
            </a:extLst>
          </p:cNvPr>
          <p:cNvSpPr/>
          <p:nvPr/>
        </p:nvSpPr>
        <p:spPr>
          <a:xfrm>
            <a:off x="8828117" y="4067695"/>
            <a:ext cx="3003838" cy="1354889"/>
          </a:xfrm>
          <a:prstGeom prst="wedgeRectCallout">
            <a:avLst>
              <a:gd name="adj1" fmla="val -141757"/>
              <a:gd name="adj2" fmla="val 56767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Hours of planned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85F04-F2C9-48C8-9CE8-6172862F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4" y="5877989"/>
            <a:ext cx="9172575" cy="981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B670FD-C2CF-4A78-B4B3-CE41188C6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6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2FF94-5C3B-4699-857B-0DDED96D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2" y="1425091"/>
            <a:ext cx="12192000" cy="3708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3F49A-09CA-4DDA-91FF-C5EAC75AC214}"/>
              </a:ext>
            </a:extLst>
          </p:cNvPr>
          <p:cNvSpPr txBox="1"/>
          <p:nvPr/>
        </p:nvSpPr>
        <p:spPr>
          <a:xfrm>
            <a:off x="474409" y="386836"/>
            <a:ext cx="4978740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Presentation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3304D-1ADE-48C9-861D-D2EA3B0C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8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E3F49A-09CA-4DDA-91FF-C5EAC75AC214}"/>
              </a:ext>
            </a:extLst>
          </p:cNvPr>
          <p:cNvSpPr txBox="1"/>
          <p:nvPr/>
        </p:nvSpPr>
        <p:spPr>
          <a:xfrm>
            <a:off x="474409" y="386836"/>
            <a:ext cx="832045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Adding expedition to other participants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A0342-1764-4022-9C06-22A90B183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4"/>
          <a:stretch/>
        </p:blipFill>
        <p:spPr>
          <a:xfrm>
            <a:off x="0" y="1651462"/>
            <a:ext cx="12192000" cy="1421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8A59E-3278-4E5F-9E30-9695D192C03E}"/>
              </a:ext>
            </a:extLst>
          </p:cNvPr>
          <p:cNvSpPr txBox="1"/>
          <p:nvPr/>
        </p:nvSpPr>
        <p:spPr>
          <a:xfrm>
            <a:off x="571391" y="3520734"/>
            <a:ext cx="4310951" cy="224676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000" b="1" dirty="0"/>
              <a:t>LP – Practice added by leader</a:t>
            </a:r>
          </a:p>
          <a:p>
            <a:r>
              <a:rPr lang="en-GB" sz="2000" b="1" dirty="0"/>
              <a:t>LQ – Qualifying added by leader</a:t>
            </a:r>
          </a:p>
          <a:p>
            <a:r>
              <a:rPr lang="en-GB" sz="2000" b="1" dirty="0"/>
              <a:t>PP – Practice added by participant</a:t>
            </a:r>
          </a:p>
          <a:p>
            <a:r>
              <a:rPr lang="en-GB" sz="2000" b="1" dirty="0"/>
              <a:t>PQ – Qualifying added by participant</a:t>
            </a:r>
          </a:p>
          <a:p>
            <a:r>
              <a:rPr lang="en-GB" sz="2000" b="1" dirty="0" err="1"/>
              <a:t>PEx</a:t>
            </a:r>
            <a:r>
              <a:rPr lang="en-GB" sz="2000" b="1" dirty="0"/>
              <a:t> – Old style practice</a:t>
            </a:r>
          </a:p>
          <a:p>
            <a:r>
              <a:rPr lang="en-GB" sz="2000" b="1" dirty="0" err="1"/>
              <a:t>QEx</a:t>
            </a:r>
            <a:r>
              <a:rPr lang="en-GB" sz="2000" b="1" dirty="0"/>
              <a:t> – Old style qualifying</a:t>
            </a:r>
          </a:p>
          <a:p>
            <a:endParaRPr lang="en-GB" sz="2000" b="1" dirty="0"/>
          </a:p>
        </p:txBody>
      </p:sp>
      <p:sp>
        <p:nvSpPr>
          <p:cNvPr id="7" name="Rectangular Callout 5">
            <a:extLst>
              <a:ext uri="{FF2B5EF4-FFF2-40B4-BE49-F238E27FC236}">
                <a16:creationId xmlns:a16="http://schemas.microsoft.com/office/drawing/2014/main" id="{0D1210F1-7C8B-4F79-8170-34B30CEAF6F2}"/>
              </a:ext>
            </a:extLst>
          </p:cNvPr>
          <p:cNvSpPr/>
          <p:nvPr/>
        </p:nvSpPr>
        <p:spPr>
          <a:xfrm>
            <a:off x="5997997" y="4412614"/>
            <a:ext cx="5612112" cy="1838557"/>
          </a:xfrm>
          <a:prstGeom prst="wedgeRectCallout">
            <a:avLst>
              <a:gd name="adj1" fmla="val -30012"/>
              <a:gd name="adj2" fmla="val -129959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You can add an expedition to another participant in the group by clicking add and searching for the expedition number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E52C45-CB76-4658-A75E-990BF070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873"/>
          <a:stretch/>
        </p:blipFill>
        <p:spPr>
          <a:xfrm>
            <a:off x="0" y="-221672"/>
            <a:ext cx="12192000" cy="6455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910" t="37568" r="16711" b="36967"/>
          <a:stretch/>
        </p:blipFill>
        <p:spPr>
          <a:xfrm>
            <a:off x="5478715" y="2179024"/>
            <a:ext cx="4676461" cy="1745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45399" y="0"/>
            <a:ext cx="2146601" cy="1174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ular Callout 5"/>
          <p:cNvSpPr/>
          <p:nvPr/>
        </p:nvSpPr>
        <p:spPr>
          <a:xfrm>
            <a:off x="4376929" y="1229838"/>
            <a:ext cx="1774490" cy="726340"/>
          </a:xfrm>
          <a:prstGeom prst="wedgeRectCallout">
            <a:avLst>
              <a:gd name="adj1" fmla="val 116581"/>
              <a:gd name="adj2" fmla="val 14642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Login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E4767-6B9F-420D-B0CF-277E4357E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676" y="74132"/>
            <a:ext cx="2431991" cy="533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A40273-3D3A-4F7C-8502-20DC97720B13}"/>
              </a:ext>
            </a:extLst>
          </p:cNvPr>
          <p:cNvSpPr/>
          <p:nvPr/>
        </p:nvSpPr>
        <p:spPr>
          <a:xfrm>
            <a:off x="393469" y="158144"/>
            <a:ext cx="2599113" cy="45759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www.edofe.org </a:t>
            </a:r>
          </a:p>
        </p:txBody>
      </p:sp>
    </p:spTree>
    <p:extLst>
      <p:ext uri="{BB962C8B-B14F-4D97-AF65-F5344CB8AC3E}">
        <p14:creationId xmlns:p14="http://schemas.microsoft.com/office/powerpoint/2010/main" val="23967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45E46-3467-4688-B1DD-CB6D5135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81" y="792481"/>
            <a:ext cx="5954116" cy="5736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62B9C-66E2-47E1-959E-22C1CBC74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83F91-62FC-4337-90F6-296712FD514C}"/>
              </a:ext>
            </a:extLst>
          </p:cNvPr>
          <p:cNvSpPr txBox="1"/>
          <p:nvPr/>
        </p:nvSpPr>
        <p:spPr>
          <a:xfrm>
            <a:off x="474409" y="386836"/>
            <a:ext cx="354340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Ready to approve</a:t>
            </a:r>
          </a:p>
        </p:txBody>
      </p:sp>
    </p:spTree>
    <p:extLst>
      <p:ext uri="{BB962C8B-B14F-4D97-AF65-F5344CB8AC3E}">
        <p14:creationId xmlns:p14="http://schemas.microsoft.com/office/powerpoint/2010/main" val="403188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658" t="43737" r="37255" b="8053"/>
          <a:stretch/>
        </p:blipFill>
        <p:spPr>
          <a:xfrm>
            <a:off x="838200" y="1475872"/>
            <a:ext cx="4696326" cy="522426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2149642" y="4815640"/>
            <a:ext cx="3210259" cy="693485"/>
          </a:xfrm>
          <a:prstGeom prst="wedgeRectCallout">
            <a:avLst>
              <a:gd name="adj1" fmla="val -61459"/>
              <a:gd name="adj2" fmla="val -5239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Add well done comment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44378" y="6220143"/>
            <a:ext cx="3210259" cy="693485"/>
          </a:xfrm>
          <a:prstGeom prst="wedgeRectCallout">
            <a:avLst>
              <a:gd name="adj1" fmla="val 71464"/>
              <a:gd name="adj2" fmla="val -3388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Send award for approval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685" t="62263" r="16067" b="18789"/>
          <a:stretch/>
        </p:blipFill>
        <p:spPr>
          <a:xfrm>
            <a:off x="5311776" y="1475872"/>
            <a:ext cx="6735846" cy="144379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7467600" y="3380037"/>
            <a:ext cx="3210259" cy="693485"/>
          </a:xfrm>
          <a:prstGeom prst="wedgeRectCallout">
            <a:avLst>
              <a:gd name="adj1" fmla="val 34986"/>
              <a:gd name="adj2" fmla="val -16574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Award submitted for approval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4631" t="64810" r="16573" b="27755"/>
          <a:stretch/>
        </p:blipFill>
        <p:spPr>
          <a:xfrm>
            <a:off x="5839326" y="4620126"/>
            <a:ext cx="6092544" cy="888999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6228348" y="6006649"/>
            <a:ext cx="3210259" cy="693485"/>
          </a:xfrm>
          <a:prstGeom prst="wedgeRectCallout">
            <a:avLst>
              <a:gd name="adj1" fmla="val 32487"/>
              <a:gd name="adj2" fmla="val -12873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Approved award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108BD3-439F-487F-8B85-9E81C8F548C2}"/>
              </a:ext>
            </a:extLst>
          </p:cNvPr>
          <p:cNvSpPr txBox="1"/>
          <p:nvPr/>
        </p:nvSpPr>
        <p:spPr>
          <a:xfrm>
            <a:off x="474409" y="386836"/>
            <a:ext cx="750580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Approving the final section of an award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EA7FD5-F3E4-43A7-A2BF-C8816BE5E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54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89" t="35105" r="26842" b="39210"/>
          <a:stretch/>
        </p:blipFill>
        <p:spPr>
          <a:xfrm>
            <a:off x="673768" y="1690688"/>
            <a:ext cx="11381582" cy="2929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3DFC6-2152-40A2-AF89-9DFAC9BC90D8}"/>
              </a:ext>
            </a:extLst>
          </p:cNvPr>
          <p:cNvSpPr txBox="1"/>
          <p:nvPr/>
        </p:nvSpPr>
        <p:spPr>
          <a:xfrm>
            <a:off x="474410" y="386836"/>
            <a:ext cx="5045242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Viewing approved awards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57F898-2822-4279-BB0D-5851C2F8A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31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05" t="19105" r="27369" b="24473"/>
          <a:stretch/>
        </p:blipFill>
        <p:spPr>
          <a:xfrm>
            <a:off x="1171073" y="1313119"/>
            <a:ext cx="9609221" cy="5376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82EAF-3DA3-4D9B-8523-C6571BEE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3E87C3-18DD-43F1-A77E-DDB8AF92A52C}"/>
              </a:ext>
            </a:extLst>
          </p:cNvPr>
          <p:cNvSpPr txBox="1"/>
          <p:nvPr/>
        </p:nvSpPr>
        <p:spPr>
          <a:xfrm>
            <a:off x="474410" y="386836"/>
            <a:ext cx="572688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Adding news for participants</a:t>
            </a:r>
          </a:p>
        </p:txBody>
      </p:sp>
    </p:spTree>
    <p:extLst>
      <p:ext uri="{BB962C8B-B14F-4D97-AF65-F5344CB8AC3E}">
        <p14:creationId xmlns:p14="http://schemas.microsoft.com/office/powerpoint/2010/main" val="937531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07" t="18138" r="26036" b="18451"/>
          <a:stretch/>
        </p:blipFill>
        <p:spPr>
          <a:xfrm>
            <a:off x="1110916" y="1395662"/>
            <a:ext cx="9525000" cy="5893165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818020" y="1395662"/>
            <a:ext cx="3737811" cy="860007"/>
          </a:xfrm>
          <a:prstGeom prst="wedgeRectCallout">
            <a:avLst>
              <a:gd name="adj1" fmla="val -82006"/>
              <a:gd name="adj2" fmla="val 32757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Access free OS mapping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490870" y="4342244"/>
            <a:ext cx="3210259" cy="693485"/>
          </a:xfrm>
          <a:prstGeom prst="wedgeRectCallout">
            <a:avLst>
              <a:gd name="adj1" fmla="val -97438"/>
              <a:gd name="adj2" fmla="val 37823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Add resources for leaders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078454" y="1279693"/>
            <a:ext cx="3210259" cy="693485"/>
          </a:xfrm>
          <a:prstGeom prst="wedgeRectCallout">
            <a:avLst>
              <a:gd name="adj1" fmla="val -29477"/>
              <a:gd name="adj2" fmla="val 289968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Access DofE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14C6C-B427-4ABA-973E-5DB1C1E68EBF}"/>
              </a:ext>
            </a:extLst>
          </p:cNvPr>
          <p:cNvSpPr txBox="1"/>
          <p:nvPr/>
        </p:nvSpPr>
        <p:spPr>
          <a:xfrm>
            <a:off x="474409" y="386836"/>
            <a:ext cx="750580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Resources – mapping and more….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AEFA2-E5DD-4C82-94E6-77A8497A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3406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8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73" t="34053" r="11842" b="27632"/>
          <a:stretch/>
        </p:blipFill>
        <p:spPr>
          <a:xfrm>
            <a:off x="449179" y="1395663"/>
            <a:ext cx="12758754" cy="4010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52BCE-6362-4F10-94F0-971AF50209CE}"/>
              </a:ext>
            </a:extLst>
          </p:cNvPr>
          <p:cNvSpPr txBox="1"/>
          <p:nvPr/>
        </p:nvSpPr>
        <p:spPr>
          <a:xfrm>
            <a:off x="474410" y="386836"/>
            <a:ext cx="411421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Downloading reports</a:t>
            </a:r>
          </a:p>
        </p:txBody>
      </p:sp>
      <p:sp>
        <p:nvSpPr>
          <p:cNvPr id="8" name="Rectangular Callout 4">
            <a:extLst>
              <a:ext uri="{FF2B5EF4-FFF2-40B4-BE49-F238E27FC236}">
                <a16:creationId xmlns:a16="http://schemas.microsoft.com/office/drawing/2014/main" id="{14BE9492-B194-49BC-90F6-CCFE4F3FC312}"/>
              </a:ext>
            </a:extLst>
          </p:cNvPr>
          <p:cNvSpPr/>
          <p:nvPr/>
        </p:nvSpPr>
        <p:spPr>
          <a:xfrm>
            <a:off x="5897530" y="4976184"/>
            <a:ext cx="4748303" cy="1200779"/>
          </a:xfrm>
          <a:prstGeom prst="wedgeRectCallout">
            <a:avLst>
              <a:gd name="adj1" fmla="val -48559"/>
              <a:gd name="adj2" fmla="val -23561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Ask your LO to give you permission to download reports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935150-D92F-465B-8CBE-15A9E046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3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84" t="34473" r="27763" b="5600"/>
          <a:stretch/>
        </p:blipFill>
        <p:spPr>
          <a:xfrm>
            <a:off x="433136" y="1492669"/>
            <a:ext cx="8105123" cy="49723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8197514" y="1027906"/>
            <a:ext cx="3737811" cy="860007"/>
          </a:xfrm>
          <a:prstGeom prst="wedgeRectCallout">
            <a:avLst>
              <a:gd name="adj1" fmla="val -82006"/>
              <a:gd name="adj2" fmla="val 32757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Customise quick links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B7C5D-BDC3-40C2-A557-864C2901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B01A9E-4BAA-4AD7-8685-B87FDDD96ADF}"/>
              </a:ext>
            </a:extLst>
          </p:cNvPr>
          <p:cNvSpPr txBox="1"/>
          <p:nvPr/>
        </p:nvSpPr>
        <p:spPr>
          <a:xfrm>
            <a:off x="474409" y="386836"/>
            <a:ext cx="238516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My settings</a:t>
            </a:r>
          </a:p>
        </p:txBody>
      </p:sp>
    </p:spTree>
    <p:extLst>
      <p:ext uri="{BB962C8B-B14F-4D97-AF65-F5344CB8AC3E}">
        <p14:creationId xmlns:p14="http://schemas.microsoft.com/office/powerpoint/2010/main" val="4042057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01" t="31737" r="27499" b="9105"/>
          <a:stretch/>
        </p:blipFill>
        <p:spPr>
          <a:xfrm>
            <a:off x="709862" y="1469953"/>
            <a:ext cx="9107905" cy="5388047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710987" y="365125"/>
            <a:ext cx="3737811" cy="860007"/>
          </a:xfrm>
          <a:prstGeom prst="wedgeRectCallout">
            <a:avLst>
              <a:gd name="adj1" fmla="val -121491"/>
              <a:gd name="adj2" fmla="val 198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Click to edit password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E0463-561E-410F-A2E3-DEFF094BFE55}"/>
              </a:ext>
            </a:extLst>
          </p:cNvPr>
          <p:cNvSpPr txBox="1"/>
          <p:nvPr/>
        </p:nvSpPr>
        <p:spPr>
          <a:xfrm>
            <a:off x="474410" y="386836"/>
            <a:ext cx="2346376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Edit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F5E43-0E4E-4FF7-BE8F-7B64689F8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3FE0463-561E-410F-A2E3-DEFF094BFE55}"/>
              </a:ext>
            </a:extLst>
          </p:cNvPr>
          <p:cNvSpPr txBox="1"/>
          <p:nvPr/>
        </p:nvSpPr>
        <p:spPr>
          <a:xfrm>
            <a:off x="474409" y="386836"/>
            <a:ext cx="4402391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Training &amp; e-learning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31462-AE2B-4A8C-967A-64E48EDD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53" y="1240276"/>
            <a:ext cx="11950938" cy="6858000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B67D06F0-89B8-486C-AFF3-83F1796B76BE}"/>
              </a:ext>
            </a:extLst>
          </p:cNvPr>
          <p:cNvSpPr/>
          <p:nvPr/>
        </p:nvSpPr>
        <p:spPr>
          <a:xfrm>
            <a:off x="308953" y="5113655"/>
            <a:ext cx="2006734" cy="34596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93B04C-38D0-4540-99E7-95AC3C36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Look up username</a:t>
            </a:r>
          </a:p>
          <a:p>
            <a:pPr marL="514350" indent="-514350">
              <a:buAutoNum type="arabicPeriod"/>
            </a:pPr>
            <a:r>
              <a:rPr lang="en-GB" dirty="0"/>
              <a:t>Check email correct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95" t="10473" r="12500" b="8895"/>
          <a:stretch/>
        </p:blipFill>
        <p:spPr>
          <a:xfrm>
            <a:off x="4539915" y="365125"/>
            <a:ext cx="7267074" cy="6144127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13345" y="3571290"/>
            <a:ext cx="3737811" cy="860007"/>
          </a:xfrm>
          <a:prstGeom prst="wedgeRectCallout">
            <a:avLst>
              <a:gd name="adj1" fmla="val 62629"/>
              <a:gd name="adj2" fmla="val 170881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Username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513344" y="5602330"/>
            <a:ext cx="3737811" cy="860007"/>
          </a:xfrm>
          <a:prstGeom prst="wedgeRectCallout">
            <a:avLst>
              <a:gd name="adj1" fmla="val 68638"/>
              <a:gd name="adj2" fmla="val -1938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Email address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9D3FD-D5C8-4670-9A83-51D624D1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1A8C4-AE73-4A34-A1CB-0565F1354323}"/>
              </a:ext>
            </a:extLst>
          </p:cNvPr>
          <p:cNvSpPr txBox="1"/>
          <p:nvPr/>
        </p:nvSpPr>
        <p:spPr>
          <a:xfrm>
            <a:off x="513345" y="508756"/>
            <a:ext cx="285053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Lost password</a:t>
            </a:r>
          </a:p>
        </p:txBody>
      </p:sp>
    </p:spTree>
    <p:extLst>
      <p:ext uri="{BB962C8B-B14F-4D97-AF65-F5344CB8AC3E}">
        <p14:creationId xmlns:p14="http://schemas.microsoft.com/office/powerpoint/2010/main" val="1737790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144"/>
          <a:stretch/>
        </p:blipFill>
        <p:spPr>
          <a:xfrm>
            <a:off x="759375" y="136455"/>
            <a:ext cx="12119811" cy="63985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45399" y="0"/>
            <a:ext cx="2146601" cy="1174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ular Callout 9"/>
          <p:cNvSpPr/>
          <p:nvPr/>
        </p:nvSpPr>
        <p:spPr>
          <a:xfrm>
            <a:off x="199651" y="2961648"/>
            <a:ext cx="3757207" cy="1416387"/>
          </a:xfrm>
          <a:prstGeom prst="wedgeRectCallout">
            <a:avLst>
              <a:gd name="adj1" fmla="val 62054"/>
              <a:gd name="adj2" fmla="val -121043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Welcome from Prince Philip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4A5B0-F758-40C6-A7A6-BD4BDF2BE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676" y="74132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64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009" t="32516" r="15207" b="41308"/>
          <a:stretch/>
        </p:blipFill>
        <p:spPr>
          <a:xfrm>
            <a:off x="838199" y="1475873"/>
            <a:ext cx="5198996" cy="2085473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513345" y="3571290"/>
            <a:ext cx="3737811" cy="583615"/>
          </a:xfrm>
          <a:prstGeom prst="wedgeRectCallout">
            <a:avLst>
              <a:gd name="adj1" fmla="val 14131"/>
              <a:gd name="adj2" fmla="val -177000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Forgotten Password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553" t="31948" r="14605" b="38158"/>
          <a:stretch/>
        </p:blipFill>
        <p:spPr>
          <a:xfrm>
            <a:off x="5037221" y="2153317"/>
            <a:ext cx="5101390" cy="227798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2855495" y="4330946"/>
            <a:ext cx="2556058" cy="548022"/>
          </a:xfrm>
          <a:prstGeom prst="wedgeRectCallout">
            <a:avLst>
              <a:gd name="adj1" fmla="val 80655"/>
              <a:gd name="adj2" fmla="val -202189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Enter username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4342" t="34052" r="15921" b="31211"/>
          <a:stretch/>
        </p:blipFill>
        <p:spPr>
          <a:xfrm>
            <a:off x="7347283" y="4023975"/>
            <a:ext cx="4844717" cy="2646948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2614863" y="5055009"/>
            <a:ext cx="3314724" cy="1256890"/>
          </a:xfrm>
          <a:prstGeom prst="wedgeRectCallout">
            <a:avLst>
              <a:gd name="adj1" fmla="val 112478"/>
              <a:gd name="adj2" fmla="val -15052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Challenge question or Can’t remember to get a password emailed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56DE94-5144-4555-9403-335747671E1E}"/>
              </a:ext>
            </a:extLst>
          </p:cNvPr>
          <p:cNvSpPr txBox="1"/>
          <p:nvPr/>
        </p:nvSpPr>
        <p:spPr>
          <a:xfrm>
            <a:off x="513344" y="501405"/>
            <a:ext cx="5471819" cy="646331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Forgotten password link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094E1D-3E22-4A87-B9FA-BDF1BD671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9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45399" y="0"/>
            <a:ext cx="2146601" cy="1174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B85F1-F807-48FD-81E3-08E8F64B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88" y="-46667"/>
            <a:ext cx="7602483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Rectangular Callout 11"/>
          <p:cNvSpPr/>
          <p:nvPr/>
        </p:nvSpPr>
        <p:spPr>
          <a:xfrm>
            <a:off x="7884365" y="1492878"/>
            <a:ext cx="4145280" cy="1414272"/>
          </a:xfrm>
          <a:prstGeom prst="wedgeRectCallout">
            <a:avLst>
              <a:gd name="adj1" fmla="val -61716"/>
              <a:gd name="adj2" fmla="val 160776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Complete mandatory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567F4A-C7AE-4382-ADB9-59712DBE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676" y="74132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9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111"/>
          <a:stretch/>
        </p:blipFill>
        <p:spPr>
          <a:xfrm>
            <a:off x="90791" y="365125"/>
            <a:ext cx="12010417" cy="5870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45399" y="0"/>
            <a:ext cx="2146601" cy="1174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020" t="54706" r="40613" b="35098"/>
          <a:stretch/>
        </p:blipFill>
        <p:spPr>
          <a:xfrm>
            <a:off x="6899223" y="6075876"/>
            <a:ext cx="894230" cy="2021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085923" y="3061070"/>
            <a:ext cx="1813299" cy="4781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6899222" y="4402318"/>
            <a:ext cx="1010077" cy="38761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ular Callout 14"/>
          <p:cNvSpPr/>
          <p:nvPr/>
        </p:nvSpPr>
        <p:spPr>
          <a:xfrm>
            <a:off x="7793453" y="1825625"/>
            <a:ext cx="3777863" cy="1151010"/>
          </a:xfrm>
          <a:prstGeom prst="wedgeRectCallout">
            <a:avLst>
              <a:gd name="adj1" fmla="val -73774"/>
              <a:gd name="adj2" fmla="val 90086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Choose timescales &amp; save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99835" y="4850528"/>
            <a:ext cx="3380428" cy="1550942"/>
          </a:xfrm>
          <a:prstGeom prst="wedgeRectCallout">
            <a:avLst>
              <a:gd name="adj1" fmla="val 56623"/>
              <a:gd name="adj2" fmla="val -212645"/>
            </a:avLst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They can also access later via My Bronze DofE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09299" y="4093146"/>
            <a:ext cx="3927101" cy="2308324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Note that you cannot change timescales if any section including the Residential at Gold is completed. You need to reopen them for the participant to change!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779E6C-BE4A-434C-8315-DB71F0138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633" y="13339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175"/>
          <a:stretch/>
        </p:blipFill>
        <p:spPr>
          <a:xfrm>
            <a:off x="-1338943" y="0"/>
            <a:ext cx="14041973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33457" y="3788229"/>
            <a:ext cx="865414" cy="440872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ular Callout 11"/>
          <p:cNvSpPr/>
          <p:nvPr/>
        </p:nvSpPr>
        <p:spPr>
          <a:xfrm>
            <a:off x="8112965" y="1324070"/>
            <a:ext cx="4145280" cy="1812829"/>
          </a:xfrm>
          <a:prstGeom prst="wedgeRectCallout">
            <a:avLst>
              <a:gd name="adj1" fmla="val -74754"/>
              <a:gd name="adj2" fmla="val 10130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Click edit section to complete programme planner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6EB2E-8997-49A3-B0DB-0416C48F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8156" t="33654" r="33112" b="16179"/>
          <a:stretch/>
        </p:blipFill>
        <p:spPr>
          <a:xfrm>
            <a:off x="178816" y="584997"/>
            <a:ext cx="5539232" cy="448408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136" t="52242" r="38211" b="15524"/>
          <a:stretch/>
        </p:blipFill>
        <p:spPr>
          <a:xfrm>
            <a:off x="5598020" y="1048592"/>
            <a:ext cx="6575251" cy="52627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Rectangular Callout 11"/>
          <p:cNvSpPr/>
          <p:nvPr/>
        </p:nvSpPr>
        <p:spPr>
          <a:xfrm>
            <a:off x="450777" y="5069084"/>
            <a:ext cx="3120347" cy="1609563"/>
          </a:xfrm>
          <a:prstGeom prst="wedgeRectCallout">
            <a:avLst>
              <a:gd name="adj1" fmla="val 256334"/>
              <a:gd name="adj2" fmla="val -70981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Complete form, choose leader &amp; submit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45399" y="4610632"/>
            <a:ext cx="1983755" cy="458452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10833259" y="5489629"/>
            <a:ext cx="1240313" cy="269223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3CA79-D0FE-49BB-ABB8-58D0DD4BE13B}"/>
              </a:ext>
            </a:extLst>
          </p:cNvPr>
          <p:cNvSpPr txBox="1"/>
          <p:nvPr/>
        </p:nvSpPr>
        <p:spPr>
          <a:xfrm>
            <a:off x="5885411" y="5386646"/>
            <a:ext cx="4799216" cy="1200329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2400" dirty="0"/>
              <a:t>Participants can save as draft – but the section cannot be approved unless all * boxes are completed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E14CF3-575E-467F-B3F2-E100BA7FC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40C7D-3CC9-4EB2-8E95-D27651AA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5" y="282632"/>
            <a:ext cx="11416011" cy="6458989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9288315" y="4905471"/>
            <a:ext cx="2433021" cy="1587369"/>
          </a:xfrm>
          <a:prstGeom prst="wedgeRectCallout">
            <a:avLst>
              <a:gd name="adj1" fmla="val -16478"/>
              <a:gd name="adj2" fmla="val -167194"/>
            </a:avLst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alert pops up for your to approve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443B4F-C6FE-4A55-9472-6DEC676D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424" y="128948"/>
            <a:ext cx="2431991" cy="533087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7BC95324-40A1-4B04-B859-790FADB8BDE4}"/>
              </a:ext>
            </a:extLst>
          </p:cNvPr>
          <p:cNvSpPr/>
          <p:nvPr/>
        </p:nvSpPr>
        <p:spPr>
          <a:xfrm>
            <a:off x="9392787" y="2685407"/>
            <a:ext cx="1009205" cy="445719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4780B6-8C6C-45BD-B291-3F23D4DF82A2}"/>
              </a:ext>
            </a:extLst>
          </p:cNvPr>
          <p:cNvSpPr txBox="1"/>
          <p:nvPr/>
        </p:nvSpPr>
        <p:spPr>
          <a:xfrm>
            <a:off x="5386646" y="151115"/>
            <a:ext cx="4123113" cy="120032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How to approve programme planners</a:t>
            </a:r>
          </a:p>
        </p:txBody>
      </p:sp>
    </p:spTree>
    <p:extLst>
      <p:ext uri="{BB962C8B-B14F-4D97-AF65-F5344CB8AC3E}">
        <p14:creationId xmlns:p14="http://schemas.microsoft.com/office/powerpoint/2010/main" val="28555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4B11E2004FF4C87E6233265E8D68A" ma:contentTypeVersion="16" ma:contentTypeDescription="Create a new document." ma:contentTypeScope="" ma:versionID="228bcfafa31d88ea683fadeb996e53a7">
  <xsd:schema xmlns:xsd="http://www.w3.org/2001/XMLSchema" xmlns:xs="http://www.w3.org/2001/XMLSchema" xmlns:p="http://schemas.microsoft.com/office/2006/metadata/properties" xmlns:ns2="763676ff-cff1-4af4-9ef1-33802cb5f8f5" xmlns:ns3="5fd1c1ac-76d6-4abb-a998-3d57ba86bee2" targetNamespace="http://schemas.microsoft.com/office/2006/metadata/properties" ma:root="true" ma:fieldsID="8666bcfb2662eb965dacf6bbcc4fb6ad" ns2:_="" ns3:_="">
    <xsd:import namespace="763676ff-cff1-4af4-9ef1-33802cb5f8f5"/>
    <xsd:import namespace="5fd1c1ac-76d6-4abb-a998-3d57ba86be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676ff-cff1-4af4-9ef1-33802cb5f8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9d7726-f9ee-4e71-ae24-49b9c364af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1c1ac-76d6-4abb-a998-3d57ba86bee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4bb3cb9-6cdb-4ea4-b9b2-c72516174862}" ma:internalName="TaxCatchAll" ma:showField="CatchAllData" ma:web="5fd1c1ac-76d6-4abb-a998-3d57ba86be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9D587C-0E1E-4A35-A5EC-359D482DEF6F}"/>
</file>

<file path=customXml/itemProps2.xml><?xml version="1.0" encoding="utf-8"?>
<ds:datastoreItem xmlns:ds="http://schemas.openxmlformats.org/officeDocument/2006/customXml" ds:itemID="{8DFA48D8-2602-4DCE-BAAF-231C76DAFE3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741</Words>
  <Application>Microsoft Office PowerPoint</Application>
  <PresentationFormat>Widescreen</PresentationFormat>
  <Paragraphs>129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Theme</vt:lpstr>
      <vt:lpstr>eDofE for participants &amp;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Simpson</dc:creator>
  <cp:lastModifiedBy>Michael Baxter</cp:lastModifiedBy>
  <cp:revision>70</cp:revision>
  <dcterms:created xsi:type="dcterms:W3CDTF">2016-01-31T11:11:10Z</dcterms:created>
  <dcterms:modified xsi:type="dcterms:W3CDTF">2018-02-25T21:23:31Z</dcterms:modified>
</cp:coreProperties>
</file>